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Fira Sans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FiraSans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13af7cc5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e13af7cc5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35b8a35ee_0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ge35b8a35ee_0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35b8a35ee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e35b8a35ee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35b8a35ee_0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e35b8a35ee_0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35b8a35ee_0_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e35b8a35ee_0_1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35b8a35ee_0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e35b8a35ee_0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35b8a35ee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ge35b8a35ee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e35b8a35ee_0_1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e35b8a35ee_0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35b8a35ee_0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e35b8a35ee_0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13af7cc50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3" name="Google Shape;203;ge13af7cc50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35b8a35e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e35b8a35e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13af7cc50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e13af7cc50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13af7cc50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e13af7cc50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35b8a35ee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ge35b8a35ee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35b8a35ee_0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e35b8a35ee_0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35b8a35ee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e35b8a35ee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35b8a35ee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e35b8a35ee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35b8a35ee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e35b8a35ee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gif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gif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7.gif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6.gif"/><Relationship Id="rId6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150" y="2745650"/>
            <a:ext cx="5813250" cy="22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/>
          <p:nvPr/>
        </p:nvSpPr>
        <p:spPr>
          <a:xfrm>
            <a:off x="1004600" y="743400"/>
            <a:ext cx="70857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Навчитися швидко з'ясовувати переклад слів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Зробити це допоможе розширення для браузера Google Chrome - Google Dictionary. Тезаурус стане в нагоді всім, хто вивчає англійську мову або працює в інтернеті з англомовними джерелами: натисніть на незнайоме слово, і ви побачите не тільки його розшифровку і транскрипцію, а й переклад на вашу мову. Якщо базові знання англійської у вас є, то користуватися вбудованим Google Dictionary буде швидше, зручніше і набагато корисніше, ніж функцією Google Translate (в якій переклад на УКРАЇНСЬКУ часто виходить кривим).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833100" y="575975"/>
            <a:ext cx="7257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Освоїти пару технік швидкого запам'ятовування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Здатність утримувати в пам'яті великі обсяги даних полегшує життя не тільки студентам перед іспитами, а й тим з нас, хто вже отримав диплом. Вміючи користуватися технікою швидкого запам'ятовування, ви легко вивчите іноземну мову, купите в супермаркеті всі продукти зі списку, який з собою не взяли, і не назвете нового знайомого Мішу Васею. Технік кілька, виберіть ту, що буде працювати на вас.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rgbClr val="202124"/>
                </a:solidFill>
                <a:highlight>
                  <a:srgbClr val="FFFFFF"/>
                </a:highlight>
              </a:rPr>
              <a:t>5 порад для швидкого запам'ятовування інформації</a:t>
            </a:r>
            <a:endParaRPr b="1"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04800" lvl="0" marL="647700" marR="1905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Розділяйте інформацію на частини </a:t>
            </a:r>
            <a:r>
              <a:rPr b="1" lang="uk" sz="1200">
                <a:solidFill>
                  <a:srgbClr val="202124"/>
                </a:solidFill>
                <a:highlight>
                  <a:srgbClr val="FFFFFF"/>
                </a:highlight>
              </a:rPr>
              <a:t>Запам</a:t>
            </a: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'ятати один великий текст складніше, ніж декілька дрібних. ...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04800" lvl="0" marL="6477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Записуйте складні для </a:t>
            </a:r>
            <a:r>
              <a:rPr b="1" lang="uk" sz="1200">
                <a:solidFill>
                  <a:srgbClr val="202124"/>
                </a:solidFill>
                <a:highlight>
                  <a:srgbClr val="FFFFFF"/>
                </a:highlight>
              </a:rPr>
              <a:t>запам</a:t>
            </a: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'</a:t>
            </a:r>
            <a:r>
              <a:rPr b="1" lang="uk" sz="1200">
                <a:solidFill>
                  <a:srgbClr val="202124"/>
                </a:solidFill>
                <a:highlight>
                  <a:srgbClr val="FFFFFF"/>
                </a:highlight>
              </a:rPr>
              <a:t>ятовування</a:t>
            </a: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 частини ...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04800" lvl="0" marL="6477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Розкажіть про прочитане друзям ...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04800" lvl="0" marL="6477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Слухайте себе на аудіозаписі ...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-304800" lvl="0" marL="647700" marR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02124"/>
                </a:solidFill>
                <a:highlight>
                  <a:srgbClr val="FFFFFF"/>
                </a:highlight>
              </a:rPr>
              <a:t>Добре спіть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re Safety Training - How to Use a WATER Fire Extinguisher on Make a GIF"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600" y="2216775"/>
            <a:ext cx="4967600" cy="278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 txBox="1"/>
          <p:nvPr/>
        </p:nvSpPr>
        <p:spPr>
          <a:xfrm>
            <a:off x="1579275" y="775150"/>
            <a:ext cx="65109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Користуватися вогнегасником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Вони висять всюди, де наказано технікою безпеки. Вони можуть врятувати життя і майно. Але чи багато хто з нас дійсно вміють ними користуватися? Витратьте 10 хвилин на уважне читання або перегляд відеоролика, запам'ятайте - і станьте більш корисним членом суспільства.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 txBox="1"/>
          <p:nvPr/>
        </p:nvSpPr>
        <p:spPr>
          <a:xfrm>
            <a:off x="355650" y="586800"/>
            <a:ext cx="84681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Виміряти все, що завгодно, за допомогою власного тіла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Що робити, якщо потрібно терміново щось виміряти, а під рукою немає лінійки або рулетки? Чекати допомоги або сподіватися на окомір. Але можна підготуватися до подібної ситуації заздалегідь, зробивши кілька вимірів і запам'ятавши отримані величини. "Корисними" одиницями вимірювання можуть стати: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максимальна відстань між кінчиками великого пальця і ​​мізинця;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довжина ступні від кінчика великого пальця до п'яти;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відстань між кінчиками великого і вказівного пальців;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максимальна відстань між кінчиками вказівного і середнього пальців.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/>
        </p:nvSpPr>
        <p:spPr>
          <a:xfrm>
            <a:off x="833100" y="575975"/>
            <a:ext cx="7257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Запам'ятати базові правила етикету за столом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Якщо ви часто буваєте на корпоративних прийомах або просто зустрічах з друзями в кафе-ресторанах, то стане в нагоді знання сучасних правил столового етикету. Вони включають: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навички правильного поглинання різних видів їжі;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знання основ сервіровки;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02124"/>
              </a:buClr>
              <a:buSzPts val="1200"/>
              <a:buAutoNum type="arabicPeriod"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правила поведінки за столом.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Або йдіть "від зворотного" - з'ясуйте про основні помилки за столом і не робіть їх.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7338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0"/>
          <p:cNvSpPr txBox="1"/>
          <p:nvPr/>
        </p:nvSpPr>
        <p:spPr>
          <a:xfrm>
            <a:off x="833100" y="575975"/>
            <a:ext cx="7257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8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Навчитися швидко засинати</a:t>
            </a:r>
            <a:endParaRPr b="1" sz="28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111600" y="890725"/>
            <a:ext cx="8920800" cy="3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Більшості з нас знайоме це сумне відчуття: спати пора, спати хочеться, але ніяк не виходить заснути. Пропонуємо кілька нескладних "трюків", які допоможуть: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21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7272C"/>
              </a:buClr>
              <a:buSzPts val="1000"/>
              <a:buFont typeface="Trebuchet MS"/>
              <a:buChar char="●"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спробуйте НЕ засинати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Тримайте очі широко відкритими, подумки повторюйте "я не буду спати". Наш мозок погано сприймає частку НЕ, так що візьметься виконувати команду.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21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7272C"/>
              </a:buClr>
              <a:buSzPts val="1000"/>
              <a:buFont typeface="Trebuchet MS"/>
              <a:buChar char="●"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згадайте події дня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Прокручуючи в голові найдрібніші деталі (бажано в зворотному порядку), ви очистите голову від турбот і нав'язливих думок.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21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7272C"/>
              </a:buClr>
              <a:buSzPts val="1000"/>
              <a:buFont typeface="Trebuchet MS"/>
              <a:buChar char="●"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покрутіть очима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Закрийте очі і виконайте ними обертальні рухи від 3 до 5 разів. Схожі руху очі роблять, коли ми спимо. Імітація сну допоможе викиду мелатоніну, гормону сну.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210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Clr>
                <a:srgbClr val="27272C"/>
              </a:buClr>
              <a:buSzPts val="1000"/>
              <a:buFont typeface="Trebuchet MS"/>
              <a:buChar char="●"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просто пофантазуйте</a:t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0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Уявіть себе в комфортному, приємному, красивому місці (наприклад, в тропічному раю) - не забудьте про запахи, з</a:t>
            </a:r>
            <a:r>
              <a:rPr lang="uk" sz="1000">
                <a:solidFill>
                  <a:srgbClr val="27272C"/>
                </a:solidFill>
                <a:highlight>
                  <a:schemeClr val="lt1"/>
                </a:highlight>
                <a:latin typeface="Trebuchet MS"/>
                <a:ea typeface="Trebuchet MS"/>
                <a:cs typeface="Trebuchet MS"/>
                <a:sym typeface="Trebuchet MS"/>
              </a:rPr>
              <a:t>вуки, дотики. Незабаром ви розслабитеся і заснете.</a:t>
            </a:r>
            <a:endParaRPr sz="1000">
              <a:solidFill>
                <a:srgbClr val="27272C"/>
              </a:solidFill>
              <a:highlight>
                <a:schemeClr val="lt1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7338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1"/>
          <p:cNvSpPr txBox="1"/>
          <p:nvPr/>
        </p:nvSpPr>
        <p:spPr>
          <a:xfrm>
            <a:off x="2812850" y="575975"/>
            <a:ext cx="5277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8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Міні звички</a:t>
            </a:r>
            <a:endParaRPr b="1" sz="28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1" name="Google Shape;19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1"/>
          <p:cNvSpPr txBox="1"/>
          <p:nvPr/>
        </p:nvSpPr>
        <p:spPr>
          <a:xfrm>
            <a:off x="111600" y="1218900"/>
            <a:ext cx="8920800" cy="31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Стівен Гайз вивів стовідсотково працює механізм створення і закріплення так званих міні-звичок, які, безсумнівно, змінять ваше життя на краще. Він пропонує розбити задачу на невеликі кроки, які буде легко і просто включити в ваш звичний розпорядок дня, не «налякавши» ваш мозок. 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uk" sz="2400">
                <a:solidFill>
                  <a:srgbClr val="F1C232"/>
                </a:solidFill>
                <a:highlight>
                  <a:schemeClr val="dk1"/>
                </a:highlight>
                <a:latin typeface="Trebuchet MS"/>
                <a:ea typeface="Trebuchet MS"/>
                <a:cs typeface="Trebuchet MS"/>
                <a:sym typeface="Trebuchet MS"/>
              </a:rPr>
              <a:t>Хочете робити 100 віджимань в день - почніть з одного. </a:t>
            </a:r>
            <a:endParaRPr b="1" sz="2400">
              <a:solidFill>
                <a:srgbClr val="F1C232"/>
              </a:solidFill>
              <a:highlight>
                <a:schemeClr val="dk1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Чи збираєтеся навчитися частіше мислити позитивно - згадуйте щось хороше хоча б пару разів на день. Згодом незначні зміни перетворяться в потрібну вам звичку, а ви повірите у власні сили.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7338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/>
        </p:nvSpPr>
        <p:spPr>
          <a:xfrm>
            <a:off x="2786075" y="575975"/>
            <a:ext cx="5304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8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Швидкочитання</a:t>
            </a:r>
            <a:endParaRPr b="1" sz="28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9" name="Google Shape;199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 txBox="1"/>
          <p:nvPr/>
        </p:nvSpPr>
        <p:spPr>
          <a:xfrm>
            <a:off x="111600" y="1216225"/>
            <a:ext cx="8920800" cy="31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Швидкочитання - здатність швидкого сприйняття текстової інформації при використанні спеціальних методів читання. Звичайна швидкість читання українською мовою у дорослої людини лежить в межах 120-180 слів в хвилину , по досвідченим дослідженням середня швидкість дорівнює 201 слову в хвилину (при розкиді значень від 60 до 378) при середньому відсотку засвоєння 52 . Під скорочитанням розуміють здатність читання в 3-4 рази швидше середньої швидкості , максимально приблизно до 600 слів за хвилину. Існують способи швидкочитання, що дозволяють досягти і більш високих швидкостей, більше 1 000 слів за хвилину. Швидкочитання також грає важливу роль у збільшенні продуктивності праці в деяких галузях, наприклад, для управлінського персоналу 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ion Bronson GIF | Gfycat"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275"/>
            <a:ext cx="9144000" cy="483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3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7325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3"/>
          <p:cNvSpPr txBox="1"/>
          <p:nvPr/>
        </p:nvSpPr>
        <p:spPr>
          <a:xfrm>
            <a:off x="2665525" y="502300"/>
            <a:ext cx="5837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ПРАКТИКА!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Google Shape;208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uk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\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125150" y="2361525"/>
            <a:ext cx="6496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lang="uk" sz="3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Модуль 8: </a:t>
            </a:r>
            <a:r>
              <a:rPr lang="uk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ЕФЕКТИВНІСТЬ НАВЧАННЯ</a:t>
            </a:r>
            <a:endParaRPr b="0" i="0" sz="2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Корисні вмілки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1017975" y="575975"/>
            <a:ext cx="70725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ВАША МАТЕМАТИКА МЕНІ В ЖИТТІ НЕ ЗНАДОБИТЬСЯ...</a:t>
            </a:r>
            <a:endParaRPr b="1" sz="2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Wenger Giant Swiss Army Knife Review GIF | Gfycat" id="77" name="Google Shape;7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92575"/>
            <a:ext cx="5348850" cy="307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/>
        </p:nvSpPr>
        <p:spPr>
          <a:xfrm>
            <a:off x="5020725" y="1165325"/>
            <a:ext cx="3987000" cy="29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СПРАВДІ, НЕ ВСЕ, ЩО ВЧАТЬ В ШКОЛІ СТАНЕ НАМ У НАГОДІ В ДОРОСЛОМУ ЖИТТІ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АЛЕ Є КІЛЬКА ВМІНЬ, ЯКІ ТОЧНО НЕ БУДУТЬ ЗАЙВИМИ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1868525" y="575975"/>
            <a:ext cx="6221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РАХУВАТИ В УМІ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Рішення математичних прикладів без калькулятора тренує увагу, пам'ять і концентрацію, а ще стане в нагоді в звичайному житті. За 10 хвилин можна навчитися розраховувати чайові, ділити на п'ять або віднімати з 1 000.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chemeClr val="dk1"/>
                </a:solidFill>
              </a:rPr>
              <a:t>Наприклад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Множення двозначного числа на двозначне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Наприклад, необхідно помножити 24 і 52. Для цього ми розбиваємо одне з чисел на десятки і одиниці і перемножуємо їх на наш множник, а потім складаємо отримані вирази: 20 * 52 + 4 * 52 = 1040 + 208 = 1248. Чим більше кожне з чисел, тим складніше знаходити результат множення.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Що відбувається - ЯК ЗАВ&amp;#39;ЯЗАТИ КРАВАТКУ?!" id="92" name="Google Shape;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825" y="2076150"/>
            <a:ext cx="4742525" cy="27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0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1868525" y="575975"/>
            <a:ext cx="6221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ЗАВ’ЯЗУВАТИ ГАЛСТУК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Уміння зав'язувати його хоча б одним способом одного разу вам все одно знадобиться. Уявіть, що ви спізнюєтеся на ділову зустріч або святкову вечерю і поняття не маєте, що робити з краваткою. Звичайно, можна купувати моделі і на гумці, але часто це помітно і виглядає несерйозно і навіть по-дитячому. Так що потренуйтеся - це не займе багато часу.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1"/>
          <p:cNvSpPr txBox="1"/>
          <p:nvPr/>
        </p:nvSpPr>
        <p:spPr>
          <a:xfrm>
            <a:off x="1868525" y="575975"/>
            <a:ext cx="62217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РОЗПАЛЮВАТИ БАГАТТЯ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5398725" y="1252400"/>
            <a:ext cx="3629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</a:rPr>
              <a:t>Навчіться робити це кількома способами. Наприклад, за допомогою жерстяної банки, харчової плівки або батарейки.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descr="Pin on Hunting" id="105" name="Google Shape;1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650" y="1252398"/>
            <a:ext cx="5043076" cy="33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Значки для прання на одязі - aquamarine-service"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500" y="1914800"/>
            <a:ext cx="4627674" cy="312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1131850" y="575975"/>
            <a:ext cx="69585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Розбиратися в символах на ярличках одягу</a:t>
            </a:r>
            <a:endParaRPr b="1" sz="2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3" name="Google Shape;113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107150" y="1116575"/>
            <a:ext cx="8920800" cy="3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У кожного виробу з тканини є інструкція по догляду у вигляді значків, зазначених на ярличку. Багато ними нехтують, і даремно: при неправильному догляді речі зношуються швидше. Дізнайтеся, що означають всі ці символи, і нехай улюблений одяг служить вам довше.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843850" y="736700"/>
            <a:ext cx="72465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Зав'язувати шнурки за пару секунд</a:t>
            </a:r>
            <a:endParaRPr b="1" sz="3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107150" y="1252400"/>
            <a:ext cx="8920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</a:rPr>
              <a:t>Зовсім не такий даремний навик, яким здається. Уявіть, скільки часу, а іноді і нервів ви зазвичай витрачаєте на звичайне зав'язування шнурків. Просто спробуйте такий швидкий спосіб.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descr="Лучшие Sapato GIF | Gfycat" id="123" name="Google Shape;12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250" y="2143125"/>
            <a:ext cx="3824125" cy="2035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ифка обувь гиф картинка, скачать анимированный gif на GIFER от Nalar" id="124" name="Google Shape;12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8375" y="2143125"/>
            <a:ext cx="3958840" cy="203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Горячие клавиши / 500 типичных проблем и их решений при работе на ПК /  Библиотека (книги, учебники и журналы) / В помощь Веб-Мастеру" id="129" name="Google Shape;129;p24"/>
          <p:cNvPicPr preferRelativeResize="0"/>
          <p:nvPr/>
        </p:nvPicPr>
        <p:blipFill rotWithShape="1">
          <a:blip r:embed="rId3">
            <a:alphaModFix/>
          </a:blip>
          <a:srcRect b="0" l="0" r="0" t="54646"/>
          <a:stretch/>
        </p:blipFill>
        <p:spPr>
          <a:xfrm>
            <a:off x="4527375" y="3040550"/>
            <a:ext cx="4500575" cy="163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/>
          <p:nvPr/>
        </p:nvSpPr>
        <p:spPr>
          <a:xfrm>
            <a:off x="1418250" y="575975"/>
            <a:ext cx="6672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Використовувати «гарячі клавіші»</a:t>
            </a:r>
            <a:endParaRPr b="1" sz="3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/>
        </p:nvSpPr>
        <p:spPr>
          <a:xfrm>
            <a:off x="107150" y="1252400"/>
            <a:ext cx="89208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uk" sz="1200">
                <a:solidFill>
                  <a:srgbClr val="27272C"/>
                </a:solidFill>
                <a:latin typeface="Trebuchet MS"/>
                <a:ea typeface="Trebuchet MS"/>
                <a:cs typeface="Trebuchet MS"/>
                <a:sym typeface="Trebuchet MS"/>
              </a:rPr>
              <a:t>Існує багато сполучень клавіш, за допомогою яких можна швидко здійснювати однакові дії. Вони застосовуються при роботі з вікнами, в текстових редакторах. в браузерах і т.д. На щастя, нам не потрібно пам'ятати 350 поєднань, щоб швидко набрати і відправити до друку текст. Досить приблизно 10-15, але навіть вони здатні спростити життя. У списку сполучень клавіш виділіть ті, які найбільш часто використовуєте (це займе приблизно 5 хвилин), а потім випробуйте їх і запам'ятайте (ще 5 хвилин). Якщо пам'ять підводить, можна встановити схему гарячих клавіш в якості шпалер на робочий стіл.</a:t>
            </a:r>
            <a:endParaRPr sz="1200">
              <a:solidFill>
                <a:srgbClr val="27272C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descr="Горячие клавиши / 500 типичных проблем и их решений при работе на ПК /  Библиотека (книги, учебники и журналы) / В помощь Веб-Мастеру" id="134" name="Google Shape;134;p24"/>
          <p:cNvPicPr preferRelativeResize="0"/>
          <p:nvPr/>
        </p:nvPicPr>
        <p:blipFill rotWithShape="1">
          <a:blip r:embed="rId3">
            <a:alphaModFix/>
          </a:blip>
          <a:srcRect b="54646" l="0" r="0" t="0"/>
          <a:stretch/>
        </p:blipFill>
        <p:spPr>
          <a:xfrm>
            <a:off x="26800" y="3040550"/>
            <a:ext cx="4500575" cy="163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